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  <a:srgbClr val="FF6600"/>
    <a:srgbClr val="FFFF99"/>
    <a:srgbClr val="FFFF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4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29734-1BE6-4435-8B72-1C5723DEA796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C978D-0ED5-4CFF-900F-45FD4A74B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44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C978D-0ED5-4CFF-900F-45FD4A74B7D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31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2D367-4CD0-407A-9F50-72998E8CA822}" type="datetimeFigureOut">
              <a:rPr kumimoji="1" lang="ja-JP" altLang="en-US" smtClean="0"/>
              <a:pPr/>
              <a:t>2024/12/16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5A46-183A-44ED-B09A-A478568D9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microsoft.com/office/2007/relationships/hdphoto" Target="../media/hdphoto1.wdp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4C943C2-A9D1-419B-9A37-E0991A5F3D35}"/>
              </a:ext>
            </a:extLst>
          </p:cNvPr>
          <p:cNvSpPr txBox="1"/>
          <p:nvPr/>
        </p:nvSpPr>
        <p:spPr>
          <a:xfrm>
            <a:off x="4018002" y="81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証紙一覧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E8FBC6F-4CA8-40C0-82E9-BA8B71B70490}"/>
              </a:ext>
            </a:extLst>
          </p:cNvPr>
          <p:cNvSpPr txBox="1"/>
          <p:nvPr/>
        </p:nvSpPr>
        <p:spPr>
          <a:xfrm>
            <a:off x="6529412" y="8878"/>
            <a:ext cx="2624466" cy="241980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lang="en-US" altLang="ja-JP" sz="1100" dirty="0">
                <a:latin typeface="+mn-ea"/>
              </a:rPr>
              <a:t>2024</a:t>
            </a:r>
            <a:r>
              <a:rPr lang="ja-JP" altLang="en-US" sz="1100" dirty="0">
                <a:latin typeface="+mn-ea"/>
              </a:rPr>
              <a:t>．</a:t>
            </a:r>
            <a:r>
              <a:rPr lang="en-US" altLang="ja-JP" sz="1100" dirty="0">
                <a:latin typeface="+mn-ea"/>
              </a:rPr>
              <a:t>12.1</a:t>
            </a:r>
            <a:r>
              <a:rPr lang="ja-JP" altLang="en-US" sz="1100" dirty="0">
                <a:latin typeface="+mn-ea"/>
              </a:rPr>
              <a:t>（一社）日本果樹種苗協会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68C9A3A3-563B-433D-A510-BE22B3F6C9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34" y="404436"/>
            <a:ext cx="3847699" cy="96103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94F1539-BC0B-4977-91DA-9BDC9BE1B8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892" y="523860"/>
            <a:ext cx="522410" cy="17649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38D0A92-F683-437D-BFBD-E97022D506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6733" y="523860"/>
            <a:ext cx="518205" cy="176799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70E705C-829E-EF0C-A9D8-B30079AB7D76}"/>
              </a:ext>
            </a:extLst>
          </p:cNvPr>
          <p:cNvGrpSpPr/>
          <p:nvPr/>
        </p:nvGrpSpPr>
        <p:grpSpPr>
          <a:xfrm>
            <a:off x="190338" y="2510833"/>
            <a:ext cx="3893859" cy="4554041"/>
            <a:chOff x="158600" y="1467247"/>
            <a:chExt cx="3893859" cy="455404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ACC373E0-6F53-4439-8830-E8ED201186B3}"/>
                </a:ext>
              </a:extLst>
            </p:cNvPr>
            <p:cNvSpPr/>
            <p:nvPr/>
          </p:nvSpPr>
          <p:spPr>
            <a:xfrm>
              <a:off x="2599206" y="3784277"/>
              <a:ext cx="864096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CBB2057-263E-4CFB-9727-A5B9804EA3AD}"/>
                </a:ext>
              </a:extLst>
            </p:cNvPr>
            <p:cNvSpPr/>
            <p:nvPr/>
          </p:nvSpPr>
          <p:spPr>
            <a:xfrm>
              <a:off x="2627784" y="5877272"/>
              <a:ext cx="936104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727BA597-EFA7-465F-A94E-587908B0F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761" y="1467247"/>
              <a:ext cx="3847698" cy="975322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7E16D58B-77FC-4616-B02E-FFDC82034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451" y="2527771"/>
              <a:ext cx="3846331" cy="93958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19F142AE-C64C-41F8-836C-CFCE74D9F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451" y="3587053"/>
              <a:ext cx="3831982" cy="950020"/>
            </a:xfrm>
            <a:prstGeom prst="rect">
              <a:avLst/>
            </a:prstGeom>
          </p:spPr>
        </p:pic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8801D1B9-7083-4FDA-A15E-0A20564A779C}"/>
                </a:ext>
              </a:extLst>
            </p:cNvPr>
            <p:cNvGrpSpPr/>
            <p:nvPr/>
          </p:nvGrpSpPr>
          <p:grpSpPr>
            <a:xfrm>
              <a:off x="158600" y="4666025"/>
              <a:ext cx="3831982" cy="974854"/>
              <a:chOff x="149353" y="4767666"/>
              <a:chExt cx="3896711" cy="963813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DFA7077F-153B-4D2A-B2AD-23F60D0469C6}"/>
                  </a:ext>
                </a:extLst>
              </p:cNvPr>
              <p:cNvSpPr/>
              <p:nvPr/>
            </p:nvSpPr>
            <p:spPr>
              <a:xfrm>
                <a:off x="251520" y="4767666"/>
                <a:ext cx="216024" cy="1697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62344561-F25F-4E68-ABA3-DFB2DE60A71F}"/>
                  </a:ext>
                </a:extLst>
              </p:cNvPr>
              <p:cNvSpPr/>
              <p:nvPr/>
            </p:nvSpPr>
            <p:spPr>
              <a:xfrm>
                <a:off x="2555776" y="4781955"/>
                <a:ext cx="864096" cy="1697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319B040F-3D99-4519-8FE6-D352DF05E4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353" y="4768046"/>
                <a:ext cx="3896711" cy="963433"/>
              </a:xfrm>
              <a:prstGeom prst="rect">
                <a:avLst/>
              </a:prstGeom>
            </p:spPr>
          </p:pic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31CE345C-038C-42E0-9051-15C978FD7DAE}"/>
                  </a:ext>
                </a:extLst>
              </p:cNvPr>
              <p:cNvSpPr/>
              <p:nvPr/>
            </p:nvSpPr>
            <p:spPr>
              <a:xfrm>
                <a:off x="312148" y="4861440"/>
                <a:ext cx="216024" cy="1697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DB487527-7543-431C-B1D9-5216A27C9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36733" y="2651004"/>
              <a:ext cx="518205" cy="176490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71D209-4C68-460A-9606-025CC7C3C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25668" y="4768218"/>
              <a:ext cx="518205" cy="17679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5D80275-EABF-4793-A2B2-C2EEB7BD3F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81032" y="3701939"/>
              <a:ext cx="518205" cy="17679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F1538A2C-2C39-472E-A517-F83824BFC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881032" y="4771111"/>
              <a:ext cx="470158" cy="17774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84461EAD-3839-47DD-8776-3FE41AB13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984771" y="2640457"/>
              <a:ext cx="478531" cy="18090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0F7B33DF-4B8B-49CF-A210-09059C6F4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35705" y="3702765"/>
              <a:ext cx="475529" cy="182896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EE5AE741-894C-4E37-A223-0566596F4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11002" y="1576949"/>
              <a:ext cx="475529" cy="182896"/>
            </a:xfrm>
            <a:prstGeom prst="rect">
              <a:avLst/>
            </a:prstGeom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4142173" y="299656"/>
            <a:ext cx="4713104" cy="17859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b="1" dirty="0">
                <a:latin typeface="+mn-ea"/>
              </a:rPr>
              <a:t>農研機構育成登録品種用 「</a:t>
            </a:r>
            <a:r>
              <a:rPr kumimoji="1" lang="ja-JP" altLang="en-US" sz="1200" b="1" dirty="0">
                <a:solidFill>
                  <a:srgbClr val="FF0000"/>
                </a:solidFill>
                <a:latin typeface="+mn-ea"/>
              </a:rPr>
              <a:t>農研機構登録証紙</a:t>
            </a:r>
            <a:r>
              <a:rPr kumimoji="1" lang="ja-JP" altLang="en-US" sz="1200" b="1" dirty="0">
                <a:latin typeface="+mn-ea"/>
              </a:rPr>
              <a:t>」</a:t>
            </a:r>
            <a:r>
              <a:rPr kumimoji="1" lang="ja-JP" altLang="en-US" sz="1200" dirty="0">
                <a:solidFill>
                  <a:srgbClr val="92D050"/>
                </a:solidFill>
                <a:latin typeface="+mn-ea"/>
              </a:rPr>
              <a:t>（淡</a:t>
            </a:r>
            <a:r>
              <a:rPr lang="ja-JP" altLang="en-US" sz="1200" dirty="0">
                <a:solidFill>
                  <a:srgbClr val="92D050"/>
                </a:solidFill>
                <a:latin typeface="+mn-ea"/>
              </a:rPr>
              <a:t>緑色）</a:t>
            </a:r>
            <a:endParaRPr lang="en-US" altLang="ja-JP" sz="1200" u="sng" dirty="0">
              <a:solidFill>
                <a:srgbClr val="92D050"/>
              </a:solidFill>
              <a:latin typeface="+mn-ea"/>
            </a:endParaRPr>
          </a:p>
          <a:p>
            <a:pPr indent="85725" algn="just">
              <a:lnSpc>
                <a:spcPts val="1400"/>
              </a:lnSpc>
            </a:pPr>
            <a:r>
              <a:rPr lang="ja-JP" altLang="en-US" sz="1100" dirty="0">
                <a:latin typeface="+mn-ea"/>
              </a:rPr>
              <a:t>農研機構育成品種のうち、種苗法登録品種の苗木に貼付</a:t>
            </a:r>
            <a:endParaRPr lang="en-US" altLang="ja-JP" sz="1100" dirty="0">
              <a:latin typeface="+mn-ea"/>
            </a:endParaRPr>
          </a:p>
          <a:p>
            <a:pPr indent="85725">
              <a:lnSpc>
                <a:spcPts val="1400"/>
              </a:lnSpc>
            </a:pPr>
            <a:r>
              <a:rPr kumimoji="1" lang="ja-JP" altLang="en-US" sz="900" dirty="0">
                <a:latin typeface="+mn-ea"/>
              </a:rPr>
              <a:t>例） 西南のひかり、もりのかがやき、おひさまコット</a:t>
            </a:r>
            <a:r>
              <a:rPr lang="ja-JP" altLang="en-US" sz="900" dirty="0">
                <a:latin typeface="+mn-ea"/>
              </a:rPr>
              <a:t>、ぽろたん、</a:t>
            </a:r>
            <a:r>
              <a:rPr lang="ja-JP" altLang="en-US" sz="900" dirty="0">
                <a:solidFill>
                  <a:prstClr val="black"/>
                </a:solidFill>
                <a:latin typeface="+mn-ea"/>
              </a:rPr>
              <a:t>凜夏、甘太、ジェイドスイート、</a:t>
            </a:r>
            <a:endParaRPr lang="en-US" altLang="ja-JP" sz="900" dirty="0">
              <a:solidFill>
                <a:prstClr val="black"/>
              </a:solidFill>
              <a:latin typeface="+mn-ea"/>
            </a:endParaRPr>
          </a:p>
          <a:p>
            <a:pPr indent="85725">
              <a:lnSpc>
                <a:spcPts val="1400"/>
              </a:lnSpc>
            </a:pPr>
            <a:r>
              <a:rPr lang="ja-JP" altLang="en-US" sz="900" dirty="0">
                <a:solidFill>
                  <a:prstClr val="black"/>
                </a:solidFill>
                <a:latin typeface="+mn-ea"/>
              </a:rPr>
              <a:t>みはや、あすみ、</a:t>
            </a:r>
            <a:r>
              <a:rPr lang="ja-JP" altLang="en-US" sz="900" dirty="0">
                <a:latin typeface="+mn-ea"/>
              </a:rPr>
              <a:t>璃の香、</a:t>
            </a:r>
            <a:r>
              <a:rPr lang="ja-JP" altLang="en-US" sz="900" dirty="0">
                <a:solidFill>
                  <a:prstClr val="black"/>
                </a:solidFill>
                <a:latin typeface="+mn-ea"/>
              </a:rPr>
              <a:t>ローズパール、太豊、ルビースイート、ほしあかり、</a:t>
            </a:r>
            <a:r>
              <a:rPr lang="ja-JP" altLang="en-US" sz="900" dirty="0">
                <a:latin typeface="+mn-ea"/>
              </a:rPr>
              <a:t>太雅、麗玉、</a:t>
            </a:r>
            <a:endParaRPr lang="en-US" altLang="ja-JP" sz="900" dirty="0">
              <a:latin typeface="+mn-ea"/>
            </a:endParaRPr>
          </a:p>
          <a:p>
            <a:pPr indent="85725">
              <a:lnSpc>
                <a:spcPts val="1400"/>
              </a:lnSpc>
            </a:pPr>
            <a:r>
              <a:rPr lang="ja-JP" altLang="en-US" sz="900" dirty="0">
                <a:latin typeface="+mn-ea"/>
              </a:rPr>
              <a:t>ぽろすけ、さくひめ、グロースクローネ、輝太郎、はつまる、なるみ、錦秋、ひめまるこ、</a:t>
            </a:r>
            <a:endParaRPr lang="en-US" altLang="ja-JP" sz="900" dirty="0">
              <a:latin typeface="+mn-ea"/>
            </a:endParaRPr>
          </a:p>
          <a:p>
            <a:pPr indent="85725">
              <a:lnSpc>
                <a:spcPts val="1400"/>
              </a:lnSpc>
            </a:pPr>
            <a:r>
              <a:rPr lang="ja-JP" altLang="en-US" sz="900" dirty="0">
                <a:latin typeface="+mn-ea"/>
              </a:rPr>
              <a:t>ルビースイート、瑞月、あすき、麗和、和郷　等</a:t>
            </a:r>
            <a:r>
              <a:rPr kumimoji="1" lang="ja-JP" altLang="en-US" sz="1100" dirty="0">
                <a:latin typeface="+mn-ea"/>
              </a:rPr>
              <a:t>　</a:t>
            </a:r>
            <a:endParaRPr kumimoji="1" lang="en-US" altLang="ja-JP" sz="1100" dirty="0">
              <a:latin typeface="+mn-ea"/>
            </a:endParaRPr>
          </a:p>
          <a:p>
            <a:pPr indent="85725">
              <a:lnSpc>
                <a:spcPts val="1400"/>
              </a:lnSpc>
            </a:pPr>
            <a:endParaRPr lang="en-US" altLang="ja-JP" sz="1100" dirty="0">
              <a:latin typeface="+mn-ea"/>
            </a:endParaRPr>
          </a:p>
          <a:p>
            <a:pPr indent="85725">
              <a:lnSpc>
                <a:spcPts val="1400"/>
              </a:lnSpc>
            </a:pPr>
            <a:r>
              <a:rPr kumimoji="1" lang="ja-JP" altLang="en-US" sz="1200" dirty="0">
                <a:latin typeface="+mn-ea"/>
              </a:rPr>
              <a:t>尚、裏面（左図）には、「自家用の栽培向け増殖」の許諾についての説明があります。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7ED32D0-D20C-B543-C339-3C51D54E93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6153" y="1435723"/>
            <a:ext cx="3944955" cy="1027878"/>
          </a:xfrm>
          <a:prstGeom prst="rect">
            <a:avLst/>
          </a:prstGeom>
        </p:spPr>
      </p:pic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ABF79056-8DF7-1A87-95ED-28CE2474AEA4}"/>
              </a:ext>
            </a:extLst>
          </p:cNvPr>
          <p:cNvGrpSpPr/>
          <p:nvPr/>
        </p:nvGrpSpPr>
        <p:grpSpPr>
          <a:xfrm>
            <a:off x="4172210" y="2480076"/>
            <a:ext cx="4740628" cy="4094261"/>
            <a:chOff x="4139561" y="1584779"/>
            <a:chExt cx="4740628" cy="4094261"/>
          </a:xfrm>
        </p:grpSpPr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FE20B9A5-ED5F-7E4B-7DDC-717FBA74371E}"/>
                </a:ext>
              </a:extLst>
            </p:cNvPr>
            <p:cNvGrpSpPr/>
            <p:nvPr/>
          </p:nvGrpSpPr>
          <p:grpSpPr>
            <a:xfrm>
              <a:off x="4139561" y="1584779"/>
              <a:ext cx="4740628" cy="3759091"/>
              <a:chOff x="4140263" y="1755175"/>
              <a:chExt cx="4918754" cy="3759091"/>
            </a:xfrm>
          </p:grpSpPr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97C518BB-315B-C029-9069-1D02299CA82C}"/>
                  </a:ext>
                </a:extLst>
              </p:cNvPr>
              <p:cNvSpPr txBox="1"/>
              <p:nvPr/>
            </p:nvSpPr>
            <p:spPr>
              <a:xfrm>
                <a:off x="4153188" y="3693715"/>
                <a:ext cx="4840620" cy="935568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1200" b="1" dirty="0">
                    <a:latin typeface="+mn-ea"/>
                  </a:rPr>
                  <a:t>都道府県・大学等育成品種用 「</a:t>
                </a:r>
                <a:r>
                  <a:rPr kumimoji="1" lang="ja-JP" altLang="en-US" sz="1200" b="1" dirty="0">
                    <a:solidFill>
                      <a:srgbClr val="FF0000"/>
                    </a:solidFill>
                    <a:latin typeface="+mn-ea"/>
                  </a:rPr>
                  <a:t>都県・</a:t>
                </a:r>
                <a:r>
                  <a:rPr lang="ja-JP" altLang="en-US" sz="1200" b="1" dirty="0">
                    <a:solidFill>
                      <a:srgbClr val="FF0000"/>
                    </a:solidFill>
                    <a:latin typeface="+mn-ea"/>
                  </a:rPr>
                  <a:t>大学</a:t>
                </a:r>
                <a:r>
                  <a:rPr kumimoji="1" lang="ja-JP" altLang="en-US" sz="1200" b="1" dirty="0">
                    <a:solidFill>
                      <a:srgbClr val="FF0000"/>
                    </a:solidFill>
                    <a:latin typeface="+mn-ea"/>
                  </a:rPr>
                  <a:t>証紙</a:t>
                </a:r>
                <a:r>
                  <a:rPr kumimoji="1" lang="ja-JP" altLang="en-US" sz="1200" b="1" dirty="0">
                    <a:latin typeface="+mn-ea"/>
                  </a:rPr>
                  <a:t>」</a:t>
                </a:r>
                <a:r>
                  <a:rPr kumimoji="1" lang="ja-JP" altLang="en-US" sz="1200" dirty="0">
                    <a:solidFill>
                      <a:srgbClr val="FF00FF"/>
                    </a:solidFill>
                    <a:latin typeface="+mn-ea"/>
                  </a:rPr>
                  <a:t>（桃</a:t>
                </a:r>
                <a:r>
                  <a:rPr lang="ja-JP" altLang="en-US" sz="1200" dirty="0">
                    <a:solidFill>
                      <a:srgbClr val="FF00FF"/>
                    </a:solidFill>
                    <a:latin typeface="+mn-ea"/>
                  </a:rPr>
                  <a:t>色）</a:t>
                </a:r>
                <a:endParaRPr lang="en-US" altLang="ja-JP" sz="1200" u="sng" dirty="0">
                  <a:solidFill>
                    <a:srgbClr val="FF00FF"/>
                  </a:solidFill>
                  <a:latin typeface="+mn-ea"/>
                </a:endParaRPr>
              </a:p>
              <a:p>
                <a:pPr marL="85725" indent="-85725">
                  <a:lnSpc>
                    <a:spcPts val="1600"/>
                  </a:lnSpc>
                </a:pPr>
                <a:r>
                  <a:rPr lang="ja-JP" altLang="en-US" sz="1000" dirty="0">
                    <a:latin typeface="+mn-ea"/>
                  </a:rPr>
                  <a:t>　</a:t>
                </a:r>
                <a:r>
                  <a:rPr lang="ja-JP" altLang="en-US" sz="1100" dirty="0">
                    <a:latin typeface="+mn-ea"/>
                  </a:rPr>
                  <a:t>都道府県、大学等で育成した出願公表品種及び登録品種の苗木に貼付</a:t>
                </a:r>
                <a:endParaRPr lang="en-US" altLang="ja-JP" sz="1100" dirty="0">
                  <a:latin typeface="+mn-ea"/>
                </a:endParaRPr>
              </a:p>
              <a:p>
                <a:pPr marL="85725">
                  <a:lnSpc>
                    <a:spcPts val="1600"/>
                  </a:lnSpc>
                </a:pPr>
                <a:r>
                  <a:rPr lang="ja-JP" altLang="en-US" sz="1000" dirty="0">
                    <a:latin typeface="+mn-ea"/>
                  </a:rPr>
                  <a:t>例） 東京ゴールド、</a:t>
                </a:r>
                <a:r>
                  <a:rPr lang="en-US" altLang="ja-JP" sz="1000" dirty="0">
                    <a:latin typeface="+mn-ea"/>
                  </a:rPr>
                  <a:t>BN</a:t>
                </a:r>
                <a:r>
                  <a:rPr lang="ja-JP" altLang="en-US" sz="1000" dirty="0">
                    <a:latin typeface="+mn-ea"/>
                  </a:rPr>
                  <a:t>２１号、なつたより、はるたより、</a:t>
                </a:r>
                <a:r>
                  <a:rPr lang="en-US" altLang="ja-JP" sz="1000" dirty="0">
                    <a:latin typeface="+mn-ea"/>
                  </a:rPr>
                  <a:t>BK </a:t>
                </a:r>
                <a:r>
                  <a:rPr lang="ja-JP" altLang="en-US" sz="1000" dirty="0">
                    <a:latin typeface="+mn-ea"/>
                  </a:rPr>
                  <a:t>シードレス、瑞季等</a:t>
                </a:r>
                <a:endParaRPr lang="en-US" altLang="ja-JP" sz="1000" dirty="0">
                  <a:latin typeface="+mn-ea"/>
                </a:endParaRPr>
              </a:p>
              <a:p>
                <a:pPr marL="85725">
                  <a:lnSpc>
                    <a:spcPts val="1600"/>
                  </a:lnSpc>
                </a:pPr>
                <a:r>
                  <a:rPr lang="ja-JP" altLang="en-US" sz="1000" dirty="0">
                    <a:latin typeface="+mn-ea"/>
                  </a:rPr>
                  <a:t>　　　</a:t>
                </a:r>
                <a:endParaRPr lang="en-US" altLang="ja-JP" sz="1000" dirty="0">
                  <a:latin typeface="+mn-ea"/>
                </a:endParaRPr>
              </a:p>
            </p:txBody>
          </p: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895B8390-4359-FEAF-BAAC-D47B43AA78DC}"/>
                  </a:ext>
                </a:extLst>
              </p:cNvPr>
              <p:cNvSpPr txBox="1"/>
              <p:nvPr/>
            </p:nvSpPr>
            <p:spPr>
              <a:xfrm>
                <a:off x="4159500" y="4576518"/>
                <a:ext cx="4827994" cy="937748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1200" b="1" dirty="0">
                    <a:latin typeface="+mn-ea"/>
                  </a:rPr>
                  <a:t>果種協が紹介する民間育成登録品種用 「</a:t>
                </a:r>
                <a:r>
                  <a:rPr kumimoji="1" lang="ja-JP" altLang="en-US" sz="1200" b="1" dirty="0">
                    <a:solidFill>
                      <a:srgbClr val="FF0000"/>
                    </a:solidFill>
                    <a:latin typeface="+mn-ea"/>
                  </a:rPr>
                  <a:t>民間証紙</a:t>
                </a:r>
                <a:r>
                  <a:rPr kumimoji="1" lang="ja-JP" altLang="en-US" sz="1200" b="1" dirty="0">
                    <a:latin typeface="+mn-ea"/>
                  </a:rPr>
                  <a:t>」</a:t>
                </a:r>
                <a:r>
                  <a:rPr kumimoji="1" lang="ja-JP" altLang="en-US" sz="1200" dirty="0">
                    <a:solidFill>
                      <a:srgbClr val="008000"/>
                    </a:solidFill>
                    <a:latin typeface="+mn-ea"/>
                  </a:rPr>
                  <a:t>（濃緑色）</a:t>
                </a:r>
                <a:endParaRPr lang="en-US" altLang="ja-JP" sz="1200" u="sng" dirty="0">
                  <a:solidFill>
                    <a:srgbClr val="008000"/>
                  </a:solidFill>
                  <a:latin typeface="+mn-ea"/>
                </a:endParaRPr>
              </a:p>
              <a:p>
                <a:pPr>
                  <a:lnSpc>
                    <a:spcPts val="1600"/>
                  </a:lnSpc>
                </a:pPr>
                <a:r>
                  <a:rPr lang="ja-JP" altLang="en-US" sz="1000" dirty="0">
                    <a:latin typeface="+mn-ea"/>
                  </a:rPr>
                  <a:t>　</a:t>
                </a:r>
                <a:r>
                  <a:rPr lang="ja-JP" altLang="en-US" sz="1100" dirty="0">
                    <a:latin typeface="+mn-ea"/>
                  </a:rPr>
                  <a:t>果種協が許諾契約を紹介している民間（個人・団体・企業等）で育成した登録</a:t>
                </a:r>
                <a:endParaRPr lang="en-US" altLang="ja-JP" sz="1100" dirty="0">
                  <a:latin typeface="+mn-ea"/>
                </a:endParaRPr>
              </a:p>
              <a:p>
                <a:pPr>
                  <a:lnSpc>
                    <a:spcPts val="1600"/>
                  </a:lnSpc>
                </a:pPr>
                <a:r>
                  <a:rPr lang="ja-JP" altLang="en-US" sz="1100" dirty="0">
                    <a:latin typeface="+mn-ea"/>
                  </a:rPr>
                  <a:t>　品種の苗木に貼付</a:t>
                </a:r>
                <a:endParaRPr lang="en-US" altLang="ja-JP" sz="1100" dirty="0">
                  <a:latin typeface="+mn-ea"/>
                </a:endParaRPr>
              </a:p>
              <a:p>
                <a:pPr>
                  <a:lnSpc>
                    <a:spcPts val="1600"/>
                  </a:lnSpc>
                </a:pPr>
                <a:r>
                  <a:rPr lang="ja-JP" altLang="en-US" sz="1100" dirty="0">
                    <a:latin typeface="+mn-ea"/>
                  </a:rPr>
                  <a:t>　</a:t>
                </a:r>
                <a:r>
                  <a:rPr lang="ja-JP" altLang="en-US" sz="1000" dirty="0">
                    <a:latin typeface="+mn-ea"/>
                  </a:rPr>
                  <a:t>例）　アルプス王子、豊華、ブラックビート　等</a:t>
                </a:r>
                <a:endParaRPr kumimoji="1" lang="ja-JP" altLang="en-US" sz="1000" dirty="0">
                  <a:latin typeface="+mn-ea"/>
                </a:endParaRPr>
              </a:p>
            </p:txBody>
          </p:sp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C10AB0BD-01F7-BD76-47F4-E3A234443508}"/>
                  </a:ext>
                </a:extLst>
              </p:cNvPr>
              <p:cNvSpPr txBox="1"/>
              <p:nvPr/>
            </p:nvSpPr>
            <p:spPr>
              <a:xfrm>
                <a:off x="4155747" y="1755175"/>
                <a:ext cx="4903270" cy="68768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1200" b="1" dirty="0">
                    <a:latin typeface="+mn-ea"/>
                  </a:rPr>
                  <a:t>農研機構育成出願公表品種用 「</a:t>
                </a:r>
                <a:r>
                  <a:rPr kumimoji="1" lang="ja-JP" altLang="en-US" sz="1200" b="1" dirty="0">
                    <a:solidFill>
                      <a:srgbClr val="FF0000"/>
                    </a:solidFill>
                    <a:latin typeface="+mn-ea"/>
                  </a:rPr>
                  <a:t>農研機構出願証紙</a:t>
                </a:r>
                <a:r>
                  <a:rPr kumimoji="1" lang="ja-JP" altLang="en-US" sz="1200" b="1" dirty="0">
                    <a:latin typeface="+mn-ea"/>
                  </a:rPr>
                  <a:t>」</a:t>
                </a:r>
                <a:r>
                  <a:rPr lang="ja-JP" altLang="en-US" sz="1200" dirty="0">
                    <a:solidFill>
                      <a:srgbClr val="00B0F0"/>
                    </a:solidFill>
                    <a:latin typeface="+mn-ea"/>
                  </a:rPr>
                  <a:t>（明青色）</a:t>
                </a:r>
                <a:endParaRPr lang="en-US" altLang="ja-JP" sz="1200" u="sng" dirty="0">
                  <a:solidFill>
                    <a:srgbClr val="00B0F0"/>
                  </a:solidFill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r>
                  <a:rPr lang="ja-JP" altLang="en-US" sz="1000" dirty="0">
                    <a:latin typeface="+mn-ea"/>
                  </a:rPr>
                  <a:t>　</a:t>
                </a:r>
                <a:r>
                  <a:rPr lang="ja-JP" altLang="en-US" sz="1100" dirty="0">
                    <a:latin typeface="+mn-ea"/>
                  </a:rPr>
                  <a:t>農研機構育成品種のうち、出願公表中の品種の苗木に貼付</a:t>
                </a:r>
                <a:endParaRPr lang="en-US" altLang="ja-JP" sz="1100" dirty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r>
                  <a:rPr lang="ja-JP" altLang="en-US" sz="1100" dirty="0">
                    <a:latin typeface="+mn-ea"/>
                  </a:rPr>
                  <a:t>　</a:t>
                </a:r>
                <a:r>
                  <a:rPr lang="ja-JP" altLang="en-US" sz="1000" dirty="0">
                    <a:latin typeface="+mn-ea"/>
                  </a:rPr>
                  <a:t>例）ハニービート、励広台</a:t>
                </a:r>
                <a:r>
                  <a:rPr lang="en-US" altLang="ja-JP" sz="1000" dirty="0">
                    <a:latin typeface="+mn-ea"/>
                  </a:rPr>
                  <a:t>1</a:t>
                </a:r>
                <a:r>
                  <a:rPr lang="ja-JP" altLang="en-US" sz="1000" dirty="0">
                    <a:latin typeface="+mn-ea"/>
                  </a:rPr>
                  <a:t>号　</a:t>
                </a:r>
                <a:r>
                  <a:rPr lang="ja-JP" altLang="en-US" sz="1100" dirty="0">
                    <a:latin typeface="+mn-ea"/>
                  </a:rPr>
                  <a:t>　　</a:t>
                </a:r>
                <a:r>
                  <a:rPr kumimoji="1" lang="ja-JP" altLang="en-US" sz="1100" dirty="0">
                    <a:latin typeface="+mn-ea"/>
                  </a:rPr>
                  <a:t>　</a:t>
                </a:r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0977940B-999A-7FEC-71F0-D326F5946710}"/>
                  </a:ext>
                </a:extLst>
              </p:cNvPr>
              <p:cNvSpPr txBox="1"/>
              <p:nvPr/>
            </p:nvSpPr>
            <p:spPr>
              <a:xfrm>
                <a:off x="4140263" y="2518843"/>
                <a:ext cx="4888282" cy="1403645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1200" b="1" dirty="0">
                    <a:latin typeface="+mn-ea"/>
                  </a:rPr>
                  <a:t>ＪＭ台木利用登録・出願品種用 「</a:t>
                </a:r>
                <a:r>
                  <a:rPr lang="ja-JP" altLang="en-US" sz="1200" b="1" dirty="0">
                    <a:solidFill>
                      <a:srgbClr val="FF0000"/>
                    </a:solidFill>
                    <a:latin typeface="+mn-ea"/>
                  </a:rPr>
                  <a:t>ＪＭ特別証紙</a:t>
                </a:r>
                <a:r>
                  <a:rPr lang="ja-JP" altLang="en-US" sz="1200" b="1" dirty="0">
                    <a:latin typeface="+mn-ea"/>
                  </a:rPr>
                  <a:t>」</a:t>
                </a:r>
                <a:r>
                  <a:rPr lang="ja-JP" altLang="en-US" sz="1200" dirty="0">
                    <a:solidFill>
                      <a:srgbClr val="0070C0"/>
                    </a:solidFill>
                    <a:latin typeface="+mn-ea"/>
                  </a:rPr>
                  <a:t>（濃青色）</a:t>
                </a:r>
                <a:endParaRPr lang="en-US" altLang="ja-JP" sz="1200" dirty="0">
                  <a:solidFill>
                    <a:srgbClr val="0070C0"/>
                  </a:solidFill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r>
                  <a:rPr lang="ja-JP" altLang="en-US" sz="1000" dirty="0">
                    <a:latin typeface="+mn-ea"/>
                  </a:rPr>
                  <a:t>　「</a:t>
                </a:r>
                <a:r>
                  <a:rPr lang="ja-JP" altLang="en-US" sz="1100" dirty="0">
                    <a:latin typeface="+mn-ea"/>
                  </a:rPr>
                  <a:t>ＪＭ２、及び５」台木に「さんたろう」、「豊楽台」に「甘秋」など、登録台木に登録・出願品種を接ぎ木した苗木に１枚のみ貼付</a:t>
                </a:r>
                <a:endParaRPr lang="en-US" altLang="ja-JP" sz="1100" dirty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r>
                  <a:rPr lang="ja-JP" altLang="en-US" sz="1100" dirty="0">
                    <a:latin typeface="+mn-ea"/>
                  </a:rPr>
                  <a:t>　</a:t>
                </a:r>
                <a:r>
                  <a:rPr lang="ja-JP" altLang="en-US" sz="1000" dirty="0">
                    <a:latin typeface="+mn-ea"/>
                  </a:rPr>
                  <a:t>注）　</a:t>
                </a:r>
                <a:r>
                  <a:rPr lang="ja-JP" altLang="en-US" sz="800" dirty="0">
                    <a:latin typeface="+mn-ea"/>
                  </a:rPr>
                  <a:t>　「</a:t>
                </a:r>
                <a:r>
                  <a:rPr lang="ja-JP" altLang="en-US" sz="1000" dirty="0">
                    <a:latin typeface="+mn-ea"/>
                  </a:rPr>
                  <a:t>ＪＭ２、及び５」台木、同台木に「ふじ」、「王林」など非許諾品種を接ぎ木した苗木、及び「豊楽台」に「富有」など非許諾品種を接ぎ木した苗木は、　「農研機構登録証紙」</a:t>
                </a:r>
                <a:r>
                  <a:rPr lang="ja-JP" altLang="en-US" sz="1000" dirty="0">
                    <a:solidFill>
                      <a:srgbClr val="92D050"/>
                    </a:solidFill>
                    <a:latin typeface="+mn-ea"/>
                  </a:rPr>
                  <a:t>（淡緑色）</a:t>
                </a:r>
                <a:r>
                  <a:rPr lang="ja-JP" altLang="en-US" sz="1000" dirty="0">
                    <a:latin typeface="+mn-ea"/>
                  </a:rPr>
                  <a:t>のみを貼付</a:t>
                </a:r>
                <a:endParaRPr lang="en-US" altLang="ja-JP" sz="1000" dirty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endParaRPr lang="en-US" altLang="ja-JP" sz="1000" dirty="0">
                  <a:latin typeface="+mn-ea"/>
                </a:endParaRPr>
              </a:p>
            </p:txBody>
          </p:sp>
        </p:grpSp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8CEC60B9-7852-8B9E-E3F0-47E7926A5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9693" y="4948853"/>
              <a:ext cx="980258" cy="404397"/>
            </a:xfrm>
            <a:prstGeom prst="rect">
              <a:avLst/>
            </a:prstGeom>
          </p:spPr>
        </p:pic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2B37F905-6452-3D56-25CD-17517A33C5FC}"/>
                </a:ext>
              </a:extLst>
            </p:cNvPr>
            <p:cNvSpPr txBox="1"/>
            <p:nvPr/>
          </p:nvSpPr>
          <p:spPr>
            <a:xfrm>
              <a:off x="4824982" y="5432819"/>
              <a:ext cx="39175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/>
                <a:t>※</a:t>
              </a:r>
              <a:r>
                <a:rPr kumimoji="1" lang="ja-JP" altLang="en-US" sz="1000" dirty="0"/>
                <a:t>「</a:t>
              </a:r>
              <a:r>
                <a:rPr kumimoji="1" lang="ja-JP" altLang="en-US" sz="1000" dirty="0">
                  <a:latin typeface="+mn-ea"/>
                </a:rPr>
                <a:t>海外持出禁止」届出品種</a:t>
              </a:r>
              <a:r>
                <a:rPr kumimoji="1" lang="en-US" altLang="ja-JP" sz="1000" dirty="0">
                  <a:latin typeface="+mn-ea"/>
                </a:rPr>
                <a:t>(</a:t>
              </a:r>
              <a:r>
                <a:rPr kumimoji="1" lang="ja-JP" altLang="en-US" sz="1000" dirty="0">
                  <a:latin typeface="+mn-ea"/>
                </a:rPr>
                <a:t>公示</a:t>
              </a:r>
              <a:r>
                <a:rPr kumimoji="1" lang="en-US" altLang="ja-JP" sz="1000" dirty="0">
                  <a:latin typeface="+mn-ea"/>
                </a:rPr>
                <a:t>)</a:t>
              </a:r>
              <a:r>
                <a:rPr kumimoji="1" lang="ja-JP" altLang="en-US" sz="1000" dirty="0">
                  <a:latin typeface="+mn-ea"/>
                </a:rPr>
                <a:t>の場合に証紙裏に</a:t>
              </a:r>
              <a:r>
                <a:rPr kumimoji="1" lang="ja-JP" altLang="en-US" sz="1000" dirty="0"/>
                <a:t>貼付するシール</a:t>
              </a:r>
            </a:p>
          </p:txBody>
        </p:sp>
        <p:sp>
          <p:nvSpPr>
            <p:cNvPr id="81" name="吹き出し: 折線 80">
              <a:extLst>
                <a:ext uri="{FF2B5EF4-FFF2-40B4-BE49-F238E27FC236}">
                  <a16:creationId xmlns:a16="http://schemas.microsoft.com/office/drawing/2014/main" id="{DD1ECC95-8EF1-9816-4EE8-FEEFFC800488}"/>
                </a:ext>
              </a:extLst>
            </p:cNvPr>
            <p:cNvSpPr/>
            <p:nvPr/>
          </p:nvSpPr>
          <p:spPr>
            <a:xfrm>
              <a:off x="4824982" y="5422445"/>
              <a:ext cx="3831982" cy="246221"/>
            </a:xfrm>
            <a:prstGeom prst="borderCallout2">
              <a:avLst>
                <a:gd name="adj1" fmla="val -12373"/>
                <a:gd name="adj2" fmla="val 49606"/>
                <a:gd name="adj3" fmla="val -81443"/>
                <a:gd name="adj4" fmla="val 49283"/>
                <a:gd name="adj5" fmla="val -85515"/>
                <a:gd name="adj6" fmla="val 54894"/>
              </a:avLst>
            </a:prstGeom>
            <a:noFill/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四角形: 角を丸くする 81">
              <a:extLst>
                <a:ext uri="{FF2B5EF4-FFF2-40B4-BE49-F238E27FC236}">
                  <a16:creationId xmlns:a16="http://schemas.microsoft.com/office/drawing/2014/main" id="{16F0CC80-3D57-EB48-89FD-7DCE377580CF}"/>
                </a:ext>
              </a:extLst>
            </p:cNvPr>
            <p:cNvSpPr/>
            <p:nvPr/>
          </p:nvSpPr>
          <p:spPr>
            <a:xfrm>
              <a:off x="6915714" y="4931936"/>
              <a:ext cx="1028217" cy="439623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307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446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Administrator</dc:creator>
  <cp:lastModifiedBy>user</cp:lastModifiedBy>
  <cp:revision>220</cp:revision>
  <cp:lastPrinted>2022-07-11T05:35:34Z</cp:lastPrinted>
  <dcterms:created xsi:type="dcterms:W3CDTF">2013-09-02T08:41:39Z</dcterms:created>
  <dcterms:modified xsi:type="dcterms:W3CDTF">2024-12-16T03:41:52Z</dcterms:modified>
</cp:coreProperties>
</file>